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12192000"/>
  <p:notesSz cx="6858000" cy="9144000"/>
  <p:embeddedFontLst>
    <p:embeddedFont>
      <p:font typeface="Century Schoolbook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CenturySchoolbook-bold.fntdata"/><Relationship Id="rId27" Type="http://schemas.openxmlformats.org/officeDocument/2006/relationships/font" Target="fonts/CenturySchoolbook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enturySchoolbook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CenturySchoolbook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0" name="Google Shape;10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5" name="Google Shape;16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8" name="Google Shape;18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4" name="Google Shape;19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e28e622b20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2" name="Google Shape;202;g2e28e622b20_2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0" name="Google Shape;210;p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72d92d6d33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72d92d6d3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72d92d6d33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72d92d6d3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72d92d6d33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72d92d6d3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9" name="Google Shape;10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72d92d6d33_0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72d92d6d33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6" name="Google Shape;246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6" name="Google Shape;11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2" name="Google Shape;12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72d92d6d3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72d92d6d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72d92d6d33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72d92d6d3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3" name="Google Shape;14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e28e622b20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e28e622b2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solidFill>
          <a:srgbClr val="343437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1261872" y="758952"/>
            <a:ext cx="9418320" cy="4041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entury Schoolbook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261872" y="4800600"/>
            <a:ext cx="9418320" cy="1691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760"/>
              <a:buNone/>
              <a:defRPr sz="2200">
                <a:solidFill>
                  <a:srgbClr val="BFBFBF"/>
                </a:solidFill>
              </a:defRPr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" name="Google Shape;15;p2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2"/>
          <p:cNvSpPr txBox="1"/>
          <p:nvPr>
            <p:ph type="title"/>
          </p:nvPr>
        </p:nvSpPr>
        <p:spPr>
          <a:xfrm>
            <a:off x="914400" y="5257800"/>
            <a:ext cx="9982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Schoolbook"/>
              <a:buNone/>
              <a:defRPr b="0"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/>
          <p:nvPr>
            <p:ph idx="2" type="pic"/>
          </p:nvPr>
        </p:nvSpPr>
        <p:spPr>
          <a:xfrm>
            <a:off x="0" y="0"/>
            <a:ext cx="11292840" cy="5128923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12"/>
          <p:cNvSpPr txBox="1"/>
          <p:nvPr>
            <p:ph idx="1" type="body"/>
          </p:nvPr>
        </p:nvSpPr>
        <p:spPr>
          <a:xfrm>
            <a:off x="914400" y="6108589"/>
            <a:ext cx="9982200" cy="5970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>
                <a:solidFill>
                  <a:srgbClr val="D8D8D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3" name="Google Shape;83;p12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" type="body"/>
          </p:nvPr>
        </p:nvSpPr>
        <p:spPr>
          <a:xfrm rot="5400000">
            <a:off x="3383884" y="-293212"/>
            <a:ext cx="4351337" cy="8595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 rot="5400000">
            <a:off x="6938169" y="2091531"/>
            <a:ext cx="5897562" cy="247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 rot="5400000">
            <a:off x="1680369" y="-537369"/>
            <a:ext cx="5897562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solidFill>
          <a:srgbClr val="343437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ctrTitle"/>
          </p:nvPr>
        </p:nvSpPr>
        <p:spPr>
          <a:xfrm>
            <a:off x="1261872" y="758952"/>
            <a:ext cx="9418320" cy="4041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entury Schoolbook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subTitle"/>
          </p:nvPr>
        </p:nvSpPr>
        <p:spPr>
          <a:xfrm>
            <a:off x="1261872" y="4800600"/>
            <a:ext cx="9418320" cy="1691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760"/>
              <a:buNone/>
              <a:defRPr sz="2200">
                <a:solidFill>
                  <a:srgbClr val="BFBFBF"/>
                </a:solidFill>
              </a:defRPr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1261872" y="758952"/>
            <a:ext cx="9418320" cy="4041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entury Schoolbook"/>
              <a:buNone/>
              <a:defRPr b="0"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1261872" y="4800600"/>
            <a:ext cx="9418320" cy="1691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760"/>
              <a:buNone/>
              <a:defRPr sz="2200">
                <a:solidFill>
                  <a:srgbClr val="595959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1261872" y="1828800"/>
            <a:ext cx="44805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indent="-3302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54" name="Google Shape;54;p8"/>
          <p:cNvSpPr txBox="1"/>
          <p:nvPr>
            <p:ph idx="2" type="body"/>
          </p:nvPr>
        </p:nvSpPr>
        <p:spPr>
          <a:xfrm>
            <a:off x="6126480" y="1828800"/>
            <a:ext cx="44805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indent="-3302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1261872" y="1713655"/>
            <a:ext cx="4480560" cy="7315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2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1261872" y="2507550"/>
            <a:ext cx="4480560" cy="3664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indent="-3302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62" name="Google Shape;62;p9"/>
          <p:cNvSpPr txBox="1"/>
          <p:nvPr>
            <p:ph idx="3" type="body"/>
          </p:nvPr>
        </p:nvSpPr>
        <p:spPr>
          <a:xfrm>
            <a:off x="6126480" y="1713655"/>
            <a:ext cx="4480560" cy="7315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20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9"/>
          <p:cNvSpPr txBox="1"/>
          <p:nvPr>
            <p:ph idx="4" type="body"/>
          </p:nvPr>
        </p:nvSpPr>
        <p:spPr>
          <a:xfrm>
            <a:off x="6126480" y="2507550"/>
            <a:ext cx="4480560" cy="3664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indent="-3302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64" name="Google Shape;64;p9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841248" y="457200"/>
            <a:ext cx="3200400" cy="1600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Schoolbook"/>
              <a:buNone/>
              <a:defRPr b="0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" type="body"/>
          </p:nvPr>
        </p:nvSpPr>
        <p:spPr>
          <a:xfrm>
            <a:off x="4504267" y="685800"/>
            <a:ext cx="6079066" cy="54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600"/>
              <a:buChar char="•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74" name="Google Shape;74;p11"/>
          <p:cNvSpPr txBox="1"/>
          <p:nvPr>
            <p:ph idx="2" type="body"/>
          </p:nvPr>
        </p:nvSpPr>
        <p:spPr>
          <a:xfrm>
            <a:off x="841248" y="2099734"/>
            <a:ext cx="3200400" cy="3810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/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A7A1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Schoolbook"/>
              <a:buNone/>
              <a:defRPr b="0" i="0" sz="44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b="0" i="0" sz="16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rgbClr val="F6F5F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rgbClr val="F6F5F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E6E4D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 txBox="1"/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  <a:defRPr b="0" i="0" sz="44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b="0" i="0" sz="16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0" type="dt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rgbClr val="DADADA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rgbClr val="DADADA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ctrTitle"/>
          </p:nvPr>
        </p:nvSpPr>
        <p:spPr>
          <a:xfrm>
            <a:off x="3672700" y="1827650"/>
            <a:ext cx="7832700" cy="1824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en-US" sz="4000"/>
              <a:t>Enhancing Medical Education through Immersive Virtual   Reality</a:t>
            </a:r>
            <a:endParaRPr sz="4000"/>
          </a:p>
          <a:p>
            <a:pPr indent="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80000"/>
              <a:buFont typeface="Century Schoolbook"/>
              <a:buNone/>
            </a:pPr>
            <a:r>
              <a:t/>
            </a:r>
            <a:endParaRPr sz="4000"/>
          </a:p>
        </p:txBody>
      </p:sp>
      <p:sp>
        <p:nvSpPr>
          <p:cNvPr id="103" name="Google Shape;103;p15"/>
          <p:cNvSpPr txBox="1"/>
          <p:nvPr>
            <p:ph idx="1" type="subTitle"/>
          </p:nvPr>
        </p:nvSpPr>
        <p:spPr>
          <a:xfrm>
            <a:off x="1261872" y="4018808"/>
            <a:ext cx="9418320" cy="24734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b="1" lang="en-US" sz="1600"/>
              <a:t>Group Members</a:t>
            </a:r>
            <a:endParaRPr b="1" sz="1600"/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760"/>
              <a:buNone/>
            </a:pPr>
            <a:r>
              <a:rPr b="1" lang="en-US" sz="1600"/>
              <a:t>Dawood Sarfraz (20P-0153)</a:t>
            </a:r>
            <a:endParaRPr b="1" sz="1600"/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760"/>
              <a:buNone/>
            </a:pPr>
            <a:r>
              <a:rPr b="1" lang="en-US" sz="1600"/>
              <a:t>Waleed Akram (20P-0640)</a:t>
            </a:r>
            <a:endParaRPr b="1" sz="1600"/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None/>
            </a:pPr>
            <a:r>
              <a:rPr b="1" lang="en-US" sz="1600"/>
              <a:t>Shoaib Akhtar (20P-0147)</a:t>
            </a:r>
            <a:r>
              <a:rPr b="1" lang="en-US" sz="1600">
                <a:solidFill>
                  <a:srgbClr val="BFBFBF"/>
                </a:solidFill>
              </a:rPr>
              <a:t>                                                 </a:t>
            </a:r>
            <a:r>
              <a:rPr b="1" lang="en-US" sz="1600"/>
              <a:t> </a:t>
            </a:r>
            <a:r>
              <a:rPr b="1" lang="en-US" sz="1600">
                <a:solidFill>
                  <a:srgbClr val="BFBFBF"/>
                </a:solidFill>
              </a:rPr>
              <a:t>                </a:t>
            </a:r>
            <a:r>
              <a:rPr b="1" lang="en-US" sz="1600">
                <a:solidFill>
                  <a:srgbClr val="FFFFFF"/>
                </a:solidFill>
              </a:rPr>
              <a:t>Project Supervisor</a:t>
            </a:r>
            <a:endParaRPr b="1" sz="1600">
              <a:solidFill>
                <a:srgbClr val="BFBFBF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None/>
            </a:pPr>
            <a:r>
              <a:rPr b="1" lang="en-US" sz="1600">
                <a:solidFill>
                  <a:srgbClr val="FFFFFF"/>
                </a:solidFill>
              </a:rPr>
              <a:t>                                                                                                                Dr. Muhammad Amin</a:t>
            </a:r>
            <a:endParaRPr b="1"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 b="1"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120"/>
              <a:buNone/>
            </a:pPr>
            <a:r>
              <a:rPr b="1" lang="en-US" sz="1600">
                <a:solidFill>
                  <a:srgbClr val="FFFFFF"/>
                </a:solidFill>
              </a:rPr>
              <a:t>                                                                                                                                                                                                </a:t>
            </a:r>
            <a:endParaRPr b="1" sz="1600"/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760"/>
              <a:buNone/>
            </a:pPr>
            <a:r>
              <a:t/>
            </a:r>
            <a:endParaRPr b="1" sz="1600"/>
          </a:p>
        </p:txBody>
      </p:sp>
      <p:pic>
        <p:nvPicPr>
          <p:cNvPr descr="A blue circle with white text and a green letter&#10;&#10;Description automatically generated" id="104" name="Google Shape;10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1606" y="71437"/>
            <a:ext cx="1266331" cy="126633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1357825" y="1601375"/>
            <a:ext cx="2976300" cy="7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4200" u="none" cap="none" strike="noStrik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MetaMed:</a:t>
            </a:r>
            <a:endParaRPr b="0" i="0" sz="42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903100" y="97450"/>
            <a:ext cx="9031800" cy="80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</a:pPr>
            <a:r>
              <a:rPr lang="en-US" sz="4000"/>
              <a:t>Workflow</a:t>
            </a:r>
            <a:r>
              <a:rPr lang="en-US" sz="4000"/>
              <a:t> Diagram</a:t>
            </a:r>
            <a:endParaRPr sz="4000"/>
          </a:p>
        </p:txBody>
      </p:sp>
      <p:sp>
        <p:nvSpPr>
          <p:cNvPr id="168" name="Google Shape;168;p24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9" name="Google Shape;1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600" y="369850"/>
            <a:ext cx="8683976" cy="564994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4"/>
          <p:cNvSpPr txBox="1"/>
          <p:nvPr/>
        </p:nvSpPr>
        <p:spPr>
          <a:xfrm>
            <a:off x="4111975" y="6000050"/>
            <a:ext cx="7027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Fig. 3 Workflow Diagram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/>
          <p:nvPr>
            <p:ph type="title"/>
          </p:nvPr>
        </p:nvSpPr>
        <p:spPr>
          <a:xfrm>
            <a:off x="874900" y="226275"/>
            <a:ext cx="90702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000"/>
              <a:t>Activity Diagram</a:t>
            </a:r>
            <a:endParaRPr sz="4000"/>
          </a:p>
        </p:txBody>
      </p:sp>
      <p:sp>
        <p:nvSpPr>
          <p:cNvPr id="176" name="Google Shape;176;p25"/>
          <p:cNvSpPr txBox="1"/>
          <p:nvPr>
            <p:ph idx="12" type="sldNum"/>
          </p:nvPr>
        </p:nvSpPr>
        <p:spPr>
          <a:xfrm>
            <a:off x="11292840" y="6172200"/>
            <a:ext cx="9144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7" name="Google Shape;177;p25"/>
          <p:cNvSpPr txBox="1"/>
          <p:nvPr/>
        </p:nvSpPr>
        <p:spPr>
          <a:xfrm>
            <a:off x="3979325" y="6197600"/>
            <a:ext cx="812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Fig.4 Activity Diagram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4050" y="527750"/>
            <a:ext cx="2072075" cy="6118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889000" y="87250"/>
            <a:ext cx="10053300" cy="844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57150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000"/>
              <a:t>Tools Used </a:t>
            </a:r>
            <a:endParaRPr sz="4000"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1261872" y="1524000"/>
            <a:ext cx="85953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Blender 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Unity 3D 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VR Headset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Microsoft Visual Studio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C# 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Photon (For Server for Multi user)</a:t>
            </a:r>
            <a:endParaRPr sz="2200"/>
          </a:p>
        </p:txBody>
      </p:sp>
      <p:sp>
        <p:nvSpPr>
          <p:cNvPr id="185" name="Google Shape;185;p26"/>
          <p:cNvSpPr txBox="1"/>
          <p:nvPr>
            <p:ph idx="12" type="sldNum"/>
          </p:nvPr>
        </p:nvSpPr>
        <p:spPr>
          <a:xfrm>
            <a:off x="11292840" y="6172200"/>
            <a:ext cx="9144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3654775" y="2716150"/>
            <a:ext cx="6999300" cy="92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</a:pPr>
            <a:r>
              <a:rPr lang="en-US" sz="4000"/>
              <a:t>3</a:t>
            </a:r>
            <a:r>
              <a:rPr lang="en-US" sz="4000"/>
              <a:t>. App Highlights</a:t>
            </a:r>
            <a:endParaRPr sz="4000"/>
          </a:p>
        </p:txBody>
      </p:sp>
      <p:sp>
        <p:nvSpPr>
          <p:cNvPr id="191" name="Google Shape;191;p27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/>
          <p:nvPr>
            <p:ph type="title"/>
          </p:nvPr>
        </p:nvSpPr>
        <p:spPr>
          <a:xfrm>
            <a:off x="804325" y="225775"/>
            <a:ext cx="93642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</a:pPr>
            <a:r>
              <a:rPr lang="en-US" sz="4000"/>
              <a:t>Main </a:t>
            </a:r>
            <a:r>
              <a:rPr lang="en-US" sz="4000"/>
              <a:t>Entrance</a:t>
            </a:r>
            <a:endParaRPr sz="4000"/>
          </a:p>
        </p:txBody>
      </p:sp>
      <p:sp>
        <p:nvSpPr>
          <p:cNvPr id="197" name="Google Shape;197;p28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8" name="Google Shape;19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4725" y="1312375"/>
            <a:ext cx="8546502" cy="4941674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8"/>
          <p:cNvSpPr txBox="1"/>
          <p:nvPr/>
        </p:nvSpPr>
        <p:spPr>
          <a:xfrm>
            <a:off x="4540950" y="6270975"/>
            <a:ext cx="812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Fig.3 Hospital Main Entrance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/>
          <p:nvPr>
            <p:ph type="title"/>
          </p:nvPr>
        </p:nvSpPr>
        <p:spPr>
          <a:xfrm>
            <a:off x="804325" y="225775"/>
            <a:ext cx="93642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</a:pPr>
            <a:r>
              <a:rPr lang="en-US" sz="4000"/>
              <a:t>User Manual</a:t>
            </a:r>
            <a:endParaRPr sz="4000"/>
          </a:p>
        </p:txBody>
      </p:sp>
      <p:sp>
        <p:nvSpPr>
          <p:cNvPr id="205" name="Google Shape;205;p29"/>
          <p:cNvSpPr txBox="1"/>
          <p:nvPr>
            <p:ph idx="12" type="sldNum"/>
          </p:nvPr>
        </p:nvSpPr>
        <p:spPr>
          <a:xfrm>
            <a:off x="11292840" y="6172200"/>
            <a:ext cx="9144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6" name="Google Shape;20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675" y="1388575"/>
            <a:ext cx="8706548" cy="468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9"/>
          <p:cNvSpPr txBox="1"/>
          <p:nvPr/>
        </p:nvSpPr>
        <p:spPr>
          <a:xfrm>
            <a:off x="4594575" y="6265325"/>
            <a:ext cx="793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Fig.4 User Manual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type="title"/>
          </p:nvPr>
        </p:nvSpPr>
        <p:spPr>
          <a:xfrm>
            <a:off x="804325" y="0"/>
            <a:ext cx="9309600" cy="91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</a:pPr>
            <a:r>
              <a:rPr lang="en-US" sz="4000"/>
              <a:t>Multi User</a:t>
            </a:r>
            <a:endParaRPr sz="4000"/>
          </a:p>
        </p:txBody>
      </p:sp>
      <p:sp>
        <p:nvSpPr>
          <p:cNvPr id="213" name="Google Shape;213;p30"/>
          <p:cNvSpPr txBox="1"/>
          <p:nvPr>
            <p:ph idx="12" type="sldNum"/>
          </p:nvPr>
        </p:nvSpPr>
        <p:spPr>
          <a:xfrm>
            <a:off x="11292840" y="6172200"/>
            <a:ext cx="9144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4" name="Google Shape;21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775" y="1382900"/>
            <a:ext cx="8650125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0"/>
          <p:cNvSpPr txBox="1"/>
          <p:nvPr/>
        </p:nvSpPr>
        <p:spPr>
          <a:xfrm>
            <a:off x="4315175" y="6231475"/>
            <a:ext cx="812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Fir.5 Multi user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/>
          <p:nvPr>
            <p:ph type="title"/>
          </p:nvPr>
        </p:nvSpPr>
        <p:spPr>
          <a:xfrm>
            <a:off x="804325" y="0"/>
            <a:ext cx="9354000" cy="9171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Performing Tasks</a:t>
            </a:r>
            <a:endParaRPr sz="4000"/>
          </a:p>
        </p:txBody>
      </p:sp>
      <p:sp>
        <p:nvSpPr>
          <p:cNvPr id="221" name="Google Shape;221;p31"/>
          <p:cNvSpPr txBox="1"/>
          <p:nvPr>
            <p:ph idx="12" type="sldNum"/>
          </p:nvPr>
        </p:nvSpPr>
        <p:spPr>
          <a:xfrm>
            <a:off x="11292840" y="6172200"/>
            <a:ext cx="914400" cy="5937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2" name="Google Shape;22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900" y="1145700"/>
            <a:ext cx="8664200" cy="485717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1"/>
          <p:cNvSpPr txBox="1"/>
          <p:nvPr/>
        </p:nvSpPr>
        <p:spPr>
          <a:xfrm>
            <a:off x="4741325" y="6180675"/>
            <a:ext cx="747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Fig. 6 Injection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/>
          <p:nvPr>
            <p:ph type="title"/>
          </p:nvPr>
        </p:nvSpPr>
        <p:spPr>
          <a:xfrm>
            <a:off x="804325" y="0"/>
            <a:ext cx="9366900" cy="9171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Performing Tasks</a:t>
            </a:r>
            <a:endParaRPr sz="4000"/>
          </a:p>
        </p:txBody>
      </p:sp>
      <p:sp>
        <p:nvSpPr>
          <p:cNvPr id="229" name="Google Shape;229;p32"/>
          <p:cNvSpPr txBox="1"/>
          <p:nvPr>
            <p:ph idx="12" type="sldNum"/>
          </p:nvPr>
        </p:nvSpPr>
        <p:spPr>
          <a:xfrm>
            <a:off x="11292840" y="6172200"/>
            <a:ext cx="914400" cy="5937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0" name="Google Shape;23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100" y="1459100"/>
            <a:ext cx="8537125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2"/>
          <p:cNvSpPr txBox="1"/>
          <p:nvPr/>
        </p:nvSpPr>
        <p:spPr>
          <a:xfrm>
            <a:off x="3697100" y="6180675"/>
            <a:ext cx="812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Fig.7 Performing cut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/>
          <p:nvPr>
            <p:ph idx="12" type="sldNum"/>
          </p:nvPr>
        </p:nvSpPr>
        <p:spPr>
          <a:xfrm>
            <a:off x="11292840" y="6172200"/>
            <a:ext cx="914400" cy="5937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7" name="Google Shape;23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100" y="467850"/>
            <a:ext cx="9750800" cy="592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713175" y="0"/>
            <a:ext cx="9692700" cy="931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</a:pPr>
            <a:r>
              <a:rPr lang="en-US" sz="4000"/>
              <a:t>Table Of Content</a:t>
            </a:r>
            <a:endParaRPr sz="4000"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878925" y="1096575"/>
            <a:ext cx="8595300" cy="5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6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6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Introduction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Problem Statement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Objective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Diagrams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Tools Used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App Highlights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Gantt Chart 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Demo</a:t>
            </a:r>
            <a:endParaRPr sz="2400"/>
          </a:p>
          <a:p>
            <a:pPr indent="0" lvl="0" marL="457200" rtl="0" algn="l">
              <a:lnSpc>
                <a:spcPct val="115000"/>
              </a:lnSpc>
              <a:spcBef>
                <a:spcPts val="6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13" name="Google Shape;113;p16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/>
          <p:nvPr>
            <p:ph idx="12" type="sldNum"/>
          </p:nvPr>
        </p:nvSpPr>
        <p:spPr>
          <a:xfrm>
            <a:off x="11292840" y="6172200"/>
            <a:ext cx="914400" cy="5937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3" name="Google Shape;24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325" y="584200"/>
            <a:ext cx="9791150" cy="57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5"/>
          <p:cNvSpPr txBox="1"/>
          <p:nvPr>
            <p:ph type="title"/>
          </p:nvPr>
        </p:nvSpPr>
        <p:spPr>
          <a:xfrm>
            <a:off x="3697100" y="2766225"/>
            <a:ext cx="6842700" cy="8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</a:pPr>
            <a:r>
              <a:rPr lang="en-US"/>
              <a:t>4. Demo </a:t>
            </a:r>
            <a:endParaRPr/>
          </a:p>
        </p:txBody>
      </p:sp>
      <p:sp>
        <p:nvSpPr>
          <p:cNvPr id="249" name="Google Shape;249;p35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3697100" y="2898600"/>
            <a:ext cx="67425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</a:pPr>
            <a:r>
              <a:rPr lang="en-US"/>
              <a:t>1. Introduction</a:t>
            </a:r>
            <a:endParaRPr/>
          </a:p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714525" y="161847"/>
            <a:ext cx="9692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</a:pPr>
            <a:r>
              <a:rPr lang="en-US" sz="4000"/>
              <a:t>Introduction</a:t>
            </a:r>
            <a:endParaRPr sz="4000"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1261875" y="1828800"/>
            <a:ext cx="8595300" cy="3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172402" lvl="0" marL="18288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200"/>
              <a:t>A VR-based medical training platform</a:t>
            </a:r>
            <a:endParaRPr sz="2200"/>
          </a:p>
          <a:p>
            <a:pPr indent="-172402" lvl="0" marL="18288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ct val="100000"/>
              <a:buChar char="•"/>
            </a:pPr>
            <a:r>
              <a:rPr lang="en-US" sz="2200"/>
              <a:t>Develop VR medical simulations with haptic feedback, enabling realistic training for medical students</a:t>
            </a:r>
            <a:endParaRPr sz="2200"/>
          </a:p>
          <a:p>
            <a:pPr indent="-172402" lvl="0" marL="18288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ct val="100000"/>
              <a:buChar char="•"/>
            </a:pPr>
            <a:r>
              <a:rPr lang="en-US" sz="2200"/>
              <a:t>Reduce costs and ethical concerns associated with traditional surgical training methods</a:t>
            </a:r>
            <a:endParaRPr sz="2200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26" name="Google Shape;126;p18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728125" y="265550"/>
            <a:ext cx="10166100" cy="593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1249650" y="1654750"/>
            <a:ext cx="8595300" cy="256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Century Schoolbook"/>
              <a:buChar char="•"/>
            </a:pPr>
            <a:r>
              <a:rPr lang="en-US" sz="2200"/>
              <a:t>Safety Risks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entury Schoolbook"/>
              <a:buChar char="•"/>
            </a:pPr>
            <a:r>
              <a:rPr lang="en-US" sz="2200"/>
              <a:t>High Cost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entury Schoolbook"/>
              <a:buChar char="•"/>
            </a:pPr>
            <a:r>
              <a:rPr lang="en-US" sz="2200"/>
              <a:t>Limited Access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entury Schoolbook"/>
              <a:buChar char="•"/>
            </a:pPr>
            <a:r>
              <a:rPr lang="en-US" sz="2200"/>
              <a:t>Lack of Repetitive Practice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entury Schoolbook"/>
              <a:buChar char="•"/>
            </a:pPr>
            <a:r>
              <a:rPr lang="en-US" sz="2200"/>
              <a:t>Poor Collaboration</a:t>
            </a:r>
            <a:endParaRPr sz="2200"/>
          </a:p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11292840" y="6172200"/>
            <a:ext cx="914400" cy="5937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790225" y="365750"/>
            <a:ext cx="10164300" cy="523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Objective</a:t>
            </a:r>
            <a:endParaRPr sz="4000"/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1261875" y="1827650"/>
            <a:ext cx="8595300" cy="2448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Century Schoolbook"/>
              <a:buChar char="•"/>
            </a:pPr>
            <a:r>
              <a:rPr lang="en-US" sz="2200"/>
              <a:t>VR Medical Simulations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entury Schoolbook"/>
              <a:buChar char="•"/>
            </a:pPr>
            <a:r>
              <a:rPr lang="en-US" sz="2200"/>
              <a:t>Guided Procedures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entury Schoolbook"/>
              <a:buChar char="•"/>
            </a:pPr>
            <a:r>
              <a:rPr lang="en-US" sz="2200"/>
              <a:t>Multi-User Capability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entury Schoolbook"/>
              <a:buChar char="•"/>
            </a:pPr>
            <a:r>
              <a:rPr lang="en-US" sz="2200"/>
              <a:t>Mobile Accessibility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entury Schoolbook"/>
              <a:buChar char="•"/>
            </a:pPr>
            <a:r>
              <a:rPr lang="en-US" sz="2200"/>
              <a:t>Collaboration</a:t>
            </a:r>
            <a:endParaRPr sz="2200"/>
          </a:p>
        </p:txBody>
      </p:sp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11292840" y="6172200"/>
            <a:ext cx="914400" cy="5937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3654775" y="3048000"/>
            <a:ext cx="67845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Schoolbook"/>
              <a:buNone/>
            </a:pPr>
            <a:r>
              <a:rPr lang="en-US"/>
              <a:t>2. UML Diagrams</a:t>
            </a:r>
            <a:endParaRPr/>
          </a:p>
        </p:txBody>
      </p:sp>
      <p:sp>
        <p:nvSpPr>
          <p:cNvPr id="146" name="Google Shape;146;p21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790225" y="156650"/>
            <a:ext cx="93531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</a:pPr>
            <a:r>
              <a:rPr lang="en-US" sz="4000"/>
              <a:t>Use case Diagram</a:t>
            </a:r>
            <a:endParaRPr sz="4000"/>
          </a:p>
        </p:txBody>
      </p:sp>
      <p:sp>
        <p:nvSpPr>
          <p:cNvPr id="152" name="Google Shape;152;p22"/>
          <p:cNvSpPr txBox="1"/>
          <p:nvPr>
            <p:ph idx="12" type="sldNum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3" name="Google Shape;153;p22"/>
          <p:cNvSpPr txBox="1"/>
          <p:nvPr/>
        </p:nvSpPr>
        <p:spPr>
          <a:xfrm>
            <a:off x="4572000" y="6169375"/>
            <a:ext cx="667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Fig.1 Use Case Diagram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950" y="1317750"/>
            <a:ext cx="6581775" cy="467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874900" y="365750"/>
            <a:ext cx="10079700" cy="523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Component Diagram</a:t>
            </a:r>
            <a:endParaRPr sz="4000"/>
          </a:p>
        </p:txBody>
      </p:sp>
      <p:sp>
        <p:nvSpPr>
          <p:cNvPr id="160" name="Google Shape;160;p23"/>
          <p:cNvSpPr txBox="1"/>
          <p:nvPr>
            <p:ph idx="12" type="sldNum"/>
          </p:nvPr>
        </p:nvSpPr>
        <p:spPr>
          <a:xfrm>
            <a:off x="11292840" y="6172200"/>
            <a:ext cx="914400" cy="5937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0100" y="1081850"/>
            <a:ext cx="5940800" cy="496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/>
        </p:nvSpPr>
        <p:spPr>
          <a:xfrm>
            <a:off x="3654775" y="6166550"/>
            <a:ext cx="759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Fir. 2 Component Diagram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